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Lst>
  <p:sldSz cx="15125700" cy="10693400"/>
  <p:notesSz cx="15125700" cy="10693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50" d="100"/>
          <a:sy n="50" d="100"/>
        </p:scale>
        <p:origin x="1445" y="168"/>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1134427" y="3314954"/>
            <a:ext cx="12856845" cy="2245614"/>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2268855" y="5988304"/>
            <a:ext cx="10587990" cy="267335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8/4/2020</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8/4/2020</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sz="half" idx="2"/>
          </p:nvPr>
        </p:nvSpPr>
        <p:spPr>
          <a:xfrm>
            <a:off x="756285" y="2459482"/>
            <a:ext cx="6579679" cy="7057644"/>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7789735" y="2459482"/>
            <a:ext cx="6579679" cy="7057644"/>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8/4/2020</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8/4/2020</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8/4/2020</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756285" y="427736"/>
            <a:ext cx="13613130" cy="1710944"/>
          </a:xfrm>
          <a:prstGeom prst="rect">
            <a:avLst/>
          </a:prstGeom>
        </p:spPr>
        <p:txBody>
          <a:bodyPr wrap="square" lIns="0" tIns="0" rIns="0" bIns="0">
            <a:spAutoFit/>
          </a:bodyPr>
          <a:lstStyle>
            <a:lvl1pPr>
              <a:defRPr/>
            </a:lvl1pPr>
          </a:lstStyle>
          <a:p>
            <a:endParaRPr/>
          </a:p>
        </p:txBody>
      </p:sp>
      <p:sp>
        <p:nvSpPr>
          <p:cNvPr id="3" name="Holder 3"/>
          <p:cNvSpPr>
            <a:spLocks noGrp="1"/>
          </p:cNvSpPr>
          <p:nvPr>
            <p:ph type="body" idx="1"/>
          </p:nvPr>
        </p:nvSpPr>
        <p:spPr>
          <a:xfrm>
            <a:off x="756285" y="2459482"/>
            <a:ext cx="13613130" cy="7057644"/>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5142738" y="9944862"/>
            <a:ext cx="4840224" cy="53467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756285" y="9944862"/>
            <a:ext cx="3478911" cy="53467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8/4/2020</a:t>
            </a:fld>
            <a:endParaRPr lang="en-US"/>
          </a:p>
        </p:txBody>
      </p:sp>
      <p:sp>
        <p:nvSpPr>
          <p:cNvPr id="6" name="Holder 6"/>
          <p:cNvSpPr>
            <a:spLocks noGrp="1"/>
          </p:cNvSpPr>
          <p:nvPr>
            <p:ph type="sldNum" sz="quarter" idx="7"/>
          </p:nvPr>
        </p:nvSpPr>
        <p:spPr>
          <a:xfrm>
            <a:off x="10890504" y="9944862"/>
            <a:ext cx="3478911" cy="53467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5.xml"/><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3"/>
            <a:ext cx="15125700" cy="10691999"/>
          </a:xfrm>
          <a:prstGeom prst="rect">
            <a:avLst/>
          </a:prstGeom>
          <a:blipFill>
            <a:blip r:embed="rId2" cstate="print"/>
            <a:stretch>
              <a:fillRect/>
            </a:stretch>
          </a:blipFill>
        </p:spPr>
        <p:txBody>
          <a:bodyPr wrap="square" lIns="0" tIns="0" rIns="0" bIns="0" rtlCol="0"/>
          <a:lstStyle/>
          <a:p>
            <a:endParaRPr/>
          </a:p>
        </p:txBody>
      </p:sp>
      <p:sp>
        <p:nvSpPr>
          <p:cNvPr id="3" name="object 3"/>
          <p:cNvSpPr txBox="1"/>
          <p:nvPr/>
        </p:nvSpPr>
        <p:spPr>
          <a:xfrm>
            <a:off x="628650" y="9575436"/>
            <a:ext cx="7315200" cy="628377"/>
          </a:xfrm>
          <a:prstGeom prst="rect">
            <a:avLst/>
          </a:prstGeom>
        </p:spPr>
        <p:txBody>
          <a:bodyPr vert="horz" wrap="square" lIns="0" tIns="12700" rIns="0" bIns="0" rtlCol="0">
            <a:spAutoFit/>
          </a:bodyPr>
          <a:lstStyle/>
          <a:p>
            <a:pPr marL="12700" marR="5080">
              <a:lnSpc>
                <a:spcPct val="100000"/>
              </a:lnSpc>
              <a:spcBef>
                <a:spcPts val="100"/>
              </a:spcBef>
            </a:pPr>
            <a:r>
              <a:rPr sz="2000" spc="-100" dirty="0">
                <a:solidFill>
                  <a:srgbClr val="40221B"/>
                </a:solidFill>
                <a:cs typeface="Bookman Old Style"/>
              </a:rPr>
              <a:t>Written</a:t>
            </a:r>
            <a:r>
              <a:rPr sz="2000" spc="-225" dirty="0">
                <a:solidFill>
                  <a:srgbClr val="40221B"/>
                </a:solidFill>
                <a:cs typeface="Bookman Old Style"/>
              </a:rPr>
              <a:t> </a:t>
            </a:r>
            <a:r>
              <a:rPr sz="2000" spc="-70" dirty="0">
                <a:solidFill>
                  <a:srgbClr val="40221B"/>
                </a:solidFill>
                <a:cs typeface="Bookman Old Style"/>
              </a:rPr>
              <a:t>by</a:t>
            </a:r>
            <a:r>
              <a:rPr sz="2000" spc="-220" dirty="0">
                <a:solidFill>
                  <a:srgbClr val="40221B"/>
                </a:solidFill>
                <a:cs typeface="Bookman Old Style"/>
              </a:rPr>
              <a:t> </a:t>
            </a:r>
            <a:r>
              <a:rPr sz="2000" spc="-100" dirty="0">
                <a:solidFill>
                  <a:srgbClr val="40221B"/>
                </a:solidFill>
                <a:cs typeface="Bookman Old Style"/>
              </a:rPr>
              <a:t>Kitty</a:t>
            </a:r>
            <a:r>
              <a:rPr sz="2000" spc="-225" dirty="0">
                <a:solidFill>
                  <a:srgbClr val="40221B"/>
                </a:solidFill>
                <a:cs typeface="Bookman Old Style"/>
              </a:rPr>
              <a:t> </a:t>
            </a:r>
            <a:r>
              <a:rPr sz="2000" spc="-55" dirty="0">
                <a:solidFill>
                  <a:srgbClr val="40221B"/>
                </a:solidFill>
                <a:cs typeface="Bookman Old Style"/>
              </a:rPr>
              <a:t>N.</a:t>
            </a:r>
            <a:r>
              <a:rPr sz="2000" spc="-220" dirty="0">
                <a:solidFill>
                  <a:srgbClr val="40221B"/>
                </a:solidFill>
                <a:cs typeface="Bookman Old Style"/>
              </a:rPr>
              <a:t> </a:t>
            </a:r>
            <a:r>
              <a:rPr sz="2000" spc="-135" dirty="0">
                <a:solidFill>
                  <a:srgbClr val="40221B"/>
                </a:solidFill>
                <a:cs typeface="Bookman Old Style"/>
              </a:rPr>
              <a:t>Wong</a:t>
            </a:r>
            <a:r>
              <a:rPr sz="2000" spc="-220" dirty="0">
                <a:solidFill>
                  <a:srgbClr val="40221B"/>
                </a:solidFill>
                <a:cs typeface="Bookman Old Style"/>
              </a:rPr>
              <a:t> </a:t>
            </a:r>
            <a:r>
              <a:rPr sz="2000" spc="-95" dirty="0">
                <a:solidFill>
                  <a:srgbClr val="40221B"/>
                </a:solidFill>
                <a:cs typeface="Bookman Old Style"/>
              </a:rPr>
              <a:t>with</a:t>
            </a:r>
            <a:r>
              <a:rPr sz="2000" spc="-225" dirty="0">
                <a:solidFill>
                  <a:srgbClr val="40221B"/>
                </a:solidFill>
                <a:cs typeface="Bookman Old Style"/>
              </a:rPr>
              <a:t> </a:t>
            </a:r>
            <a:r>
              <a:rPr sz="2000" spc="-100" dirty="0">
                <a:solidFill>
                  <a:srgbClr val="40221B"/>
                </a:solidFill>
                <a:cs typeface="Bookman Old Style"/>
              </a:rPr>
              <a:t>Daniel</a:t>
            </a:r>
            <a:r>
              <a:rPr sz="2000" spc="-220" dirty="0">
                <a:solidFill>
                  <a:srgbClr val="40221B"/>
                </a:solidFill>
                <a:cs typeface="Bookman Old Style"/>
              </a:rPr>
              <a:t> </a:t>
            </a:r>
            <a:r>
              <a:rPr sz="2000" spc="-60" dirty="0" err="1" smtClean="0">
                <a:solidFill>
                  <a:srgbClr val="40221B"/>
                </a:solidFill>
                <a:cs typeface="Bookman Old Style"/>
              </a:rPr>
              <a:t>Levia</a:t>
            </a:r>
            <a:r>
              <a:rPr lang="en-US" sz="2000" spc="-60" dirty="0" smtClean="0">
                <a:solidFill>
                  <a:srgbClr val="40221B"/>
                </a:solidFill>
                <a:cs typeface="Bookman Old Style"/>
              </a:rPr>
              <a:t> </a:t>
            </a:r>
            <a:r>
              <a:rPr lang="en-US" sz="2000" spc="-80" dirty="0" smtClean="0">
                <a:solidFill>
                  <a:srgbClr val="40221B"/>
                </a:solidFill>
                <a:cs typeface="Bookman Old Style"/>
              </a:rPr>
              <a:t>with</a:t>
            </a:r>
            <a:r>
              <a:rPr sz="2000" spc="-225" dirty="0" smtClean="0">
                <a:solidFill>
                  <a:srgbClr val="40221B"/>
                </a:solidFill>
                <a:cs typeface="Bookman Old Style"/>
              </a:rPr>
              <a:t> </a:t>
            </a:r>
            <a:r>
              <a:rPr sz="2000" spc="-40" dirty="0">
                <a:solidFill>
                  <a:srgbClr val="40221B"/>
                </a:solidFill>
                <a:cs typeface="Bookman Old Style"/>
              </a:rPr>
              <a:t>a</a:t>
            </a:r>
            <a:r>
              <a:rPr sz="2000" spc="-220" dirty="0">
                <a:solidFill>
                  <a:srgbClr val="40221B"/>
                </a:solidFill>
                <a:cs typeface="Bookman Old Style"/>
              </a:rPr>
              <a:t> </a:t>
            </a:r>
            <a:r>
              <a:rPr sz="2000" spc="-75" dirty="0">
                <a:solidFill>
                  <a:srgbClr val="40221B"/>
                </a:solidFill>
                <a:cs typeface="Bookman Old Style"/>
              </a:rPr>
              <a:t>foreword</a:t>
            </a:r>
            <a:r>
              <a:rPr sz="2000" spc="-220" dirty="0">
                <a:solidFill>
                  <a:srgbClr val="40221B"/>
                </a:solidFill>
                <a:cs typeface="Bookman Old Style"/>
              </a:rPr>
              <a:t> </a:t>
            </a:r>
            <a:r>
              <a:rPr sz="2000" spc="-70" dirty="0">
                <a:solidFill>
                  <a:srgbClr val="40221B"/>
                </a:solidFill>
                <a:cs typeface="Bookman Old Style"/>
              </a:rPr>
              <a:t>by</a:t>
            </a:r>
            <a:r>
              <a:rPr sz="2000" spc="-225" dirty="0">
                <a:solidFill>
                  <a:srgbClr val="40221B"/>
                </a:solidFill>
                <a:cs typeface="Bookman Old Style"/>
              </a:rPr>
              <a:t> </a:t>
            </a:r>
            <a:r>
              <a:rPr sz="2000" spc="-105" dirty="0">
                <a:solidFill>
                  <a:srgbClr val="40221B"/>
                </a:solidFill>
                <a:cs typeface="Bookman Old Style"/>
              </a:rPr>
              <a:t>Rachel</a:t>
            </a:r>
            <a:r>
              <a:rPr sz="2000" spc="-220" dirty="0">
                <a:solidFill>
                  <a:srgbClr val="40221B"/>
                </a:solidFill>
                <a:cs typeface="Bookman Old Style"/>
              </a:rPr>
              <a:t> </a:t>
            </a:r>
            <a:r>
              <a:rPr sz="2000" spc="-114" dirty="0">
                <a:solidFill>
                  <a:srgbClr val="40221B"/>
                </a:solidFill>
                <a:cs typeface="Bookman Old Style"/>
              </a:rPr>
              <a:t>Winston</a:t>
            </a:r>
            <a:r>
              <a:rPr sz="2000" spc="-114" dirty="0" smtClean="0">
                <a:solidFill>
                  <a:srgbClr val="40221B"/>
                </a:solidFill>
                <a:cs typeface="Bookman Old Style"/>
              </a:rPr>
              <a:t>.</a:t>
            </a:r>
            <a:r>
              <a:rPr lang="en-US" sz="2000" spc="-114" dirty="0" smtClean="0">
                <a:solidFill>
                  <a:srgbClr val="40221B"/>
                </a:solidFill>
                <a:cs typeface="Bookman Old Style"/>
              </a:rPr>
              <a:t/>
            </a:r>
            <a:br>
              <a:rPr lang="en-US" sz="2000" spc="-114" dirty="0" smtClean="0">
                <a:solidFill>
                  <a:srgbClr val="40221B"/>
                </a:solidFill>
                <a:cs typeface="Bookman Old Style"/>
              </a:rPr>
            </a:br>
            <a:r>
              <a:rPr lang="en-US" sz="2000" spc="-114" dirty="0" smtClean="0">
                <a:solidFill>
                  <a:srgbClr val="40221B"/>
                </a:solidFill>
                <a:cs typeface="Bookman Old Style"/>
              </a:rPr>
              <a:t>I</a:t>
            </a:r>
            <a:r>
              <a:rPr sz="2000" spc="-60" dirty="0" smtClean="0">
                <a:solidFill>
                  <a:srgbClr val="40221B"/>
                </a:solidFill>
                <a:cs typeface="Bookman Old Style"/>
              </a:rPr>
              <a:t>llustrations</a:t>
            </a:r>
            <a:r>
              <a:rPr sz="2000" spc="-204" dirty="0" smtClean="0">
                <a:solidFill>
                  <a:srgbClr val="40221B"/>
                </a:solidFill>
                <a:cs typeface="Bookman Old Style"/>
              </a:rPr>
              <a:t> </a:t>
            </a:r>
            <a:r>
              <a:rPr sz="2000" spc="-40" dirty="0">
                <a:solidFill>
                  <a:srgbClr val="40221B"/>
                </a:solidFill>
                <a:cs typeface="Bookman Old Style"/>
              </a:rPr>
              <a:t>by</a:t>
            </a:r>
            <a:r>
              <a:rPr sz="2000" spc="-200" dirty="0">
                <a:solidFill>
                  <a:srgbClr val="40221B"/>
                </a:solidFill>
                <a:cs typeface="Bookman Old Style"/>
              </a:rPr>
              <a:t> </a:t>
            </a:r>
            <a:r>
              <a:rPr sz="2000" spc="-75" dirty="0">
                <a:solidFill>
                  <a:srgbClr val="40221B"/>
                </a:solidFill>
                <a:cs typeface="Bookman Old Style"/>
              </a:rPr>
              <a:t>Kitty</a:t>
            </a:r>
            <a:r>
              <a:rPr sz="2000" spc="-200" dirty="0">
                <a:solidFill>
                  <a:srgbClr val="40221B"/>
                </a:solidFill>
                <a:cs typeface="Bookman Old Style"/>
              </a:rPr>
              <a:t> </a:t>
            </a:r>
            <a:r>
              <a:rPr sz="2000" spc="-25" dirty="0">
                <a:solidFill>
                  <a:srgbClr val="40221B"/>
                </a:solidFill>
                <a:cs typeface="Bookman Old Style"/>
              </a:rPr>
              <a:t>N.</a:t>
            </a:r>
            <a:r>
              <a:rPr sz="2000" spc="-204" dirty="0">
                <a:solidFill>
                  <a:srgbClr val="40221B"/>
                </a:solidFill>
                <a:cs typeface="Bookman Old Style"/>
              </a:rPr>
              <a:t> </a:t>
            </a:r>
            <a:r>
              <a:rPr sz="2000" spc="-110" dirty="0">
                <a:solidFill>
                  <a:srgbClr val="40221B"/>
                </a:solidFill>
                <a:cs typeface="Bookman Old Style"/>
              </a:rPr>
              <a:t>Wong</a:t>
            </a:r>
            <a:r>
              <a:rPr sz="2000" spc="-110" dirty="0" smtClean="0">
                <a:solidFill>
                  <a:srgbClr val="40221B"/>
                </a:solidFill>
                <a:cs typeface="Bookman Old Style"/>
              </a:rPr>
              <a:t>.</a:t>
            </a:r>
            <a:r>
              <a:rPr lang="en-US" sz="2000" spc="-110" dirty="0" smtClean="0">
                <a:solidFill>
                  <a:srgbClr val="40221B"/>
                </a:solidFill>
                <a:cs typeface="Bookman Old Style"/>
              </a:rPr>
              <a:t> Commissioned by Hong Kong Free Press.</a:t>
            </a:r>
            <a:endParaRPr sz="2000" dirty="0">
              <a:cs typeface="Bookman Old Style"/>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14101"/>
            <a:ext cx="15125700" cy="10691999"/>
          </a:xfrm>
          <a:prstGeom prst="rect">
            <a:avLst/>
          </a:prstGeom>
          <a:blipFill>
            <a:blip r:embed="rId2" cstate="print"/>
            <a:stretch>
              <a:fillRect/>
            </a:stretch>
          </a:blipFill>
        </p:spPr>
        <p:txBody>
          <a:bodyPr wrap="square" lIns="0" tIns="0" rIns="0" bIns="0" rtlCol="0"/>
          <a:lstStyle/>
          <a:p>
            <a:endParaRPr dirty="0"/>
          </a:p>
        </p:txBody>
      </p:sp>
      <p:sp>
        <p:nvSpPr>
          <p:cNvPr id="5" name="Rectangle 4"/>
          <p:cNvSpPr/>
          <p:nvPr/>
        </p:nvSpPr>
        <p:spPr>
          <a:xfrm>
            <a:off x="1314450" y="1079500"/>
            <a:ext cx="7562850" cy="2893100"/>
          </a:xfrm>
          <a:prstGeom prst="rect">
            <a:avLst/>
          </a:prstGeom>
        </p:spPr>
        <p:txBody>
          <a:bodyPr>
            <a:spAutoFit/>
          </a:bodyPr>
          <a:lstStyle/>
          <a:p>
            <a:r>
              <a:rPr lang="en-GB" sz="2500" dirty="0"/>
              <a:t>“And next is </a:t>
            </a:r>
            <a:r>
              <a:rPr lang="en-GB" sz="3200" b="1" dirty="0"/>
              <a:t>Arms</a:t>
            </a:r>
            <a:r>
              <a:rPr lang="en-GB" sz="2500" dirty="0"/>
              <a:t>. If you must go out into the busy forest, make sure to stay </a:t>
            </a:r>
            <a:r>
              <a:rPr lang="en-GB" sz="2500" u="sng" dirty="0"/>
              <a:t>one metre</a:t>
            </a:r>
            <a:r>
              <a:rPr lang="en-GB" sz="2500" dirty="0"/>
              <a:t> away from other  animals</a:t>
            </a:r>
            <a:r>
              <a:rPr lang="en-GB" sz="2500" dirty="0" smtClean="0"/>
              <a:t>.”</a:t>
            </a:r>
            <a:endParaRPr lang="en-GB" sz="2500" dirty="0"/>
          </a:p>
          <a:p>
            <a:endParaRPr lang="en-GB" sz="2500" dirty="0"/>
          </a:p>
          <a:p>
            <a:r>
              <a:rPr lang="en-GB" sz="2500" dirty="0" smtClean="0"/>
              <a:t>“How </a:t>
            </a:r>
            <a:r>
              <a:rPr lang="en-GB" sz="2500" dirty="0"/>
              <a:t>can you tell? Well, if you stretch out your arms holding a banana leaf and you can use it to tickle your nearby friend, then you’re probably standing too close!”</a:t>
            </a:r>
          </a:p>
        </p:txBody>
      </p:sp>
      <p:sp>
        <p:nvSpPr>
          <p:cNvPr id="6" name="Rectangle 5"/>
          <p:cNvSpPr/>
          <p:nvPr/>
        </p:nvSpPr>
        <p:spPr>
          <a:xfrm>
            <a:off x="6191250" y="7937500"/>
            <a:ext cx="8324850" cy="2015936"/>
          </a:xfrm>
          <a:prstGeom prst="rect">
            <a:avLst/>
          </a:prstGeom>
        </p:spPr>
        <p:txBody>
          <a:bodyPr wrap="square">
            <a:spAutoFit/>
          </a:bodyPr>
          <a:lstStyle/>
          <a:p>
            <a:pPr algn="r"/>
            <a:r>
              <a:rPr lang="en-GB" sz="2500" dirty="0" smtClean="0"/>
              <a:t>“</a:t>
            </a:r>
            <a:r>
              <a:rPr lang="en-GB" sz="2500" dirty="0" err="1" smtClean="0"/>
              <a:t>Ohhh</a:t>
            </a:r>
            <a:r>
              <a:rPr lang="en-GB" sz="2500" dirty="0" smtClean="0"/>
              <a:t>, so that’s  why Polly Porcupine</a:t>
            </a:r>
            <a:br>
              <a:rPr lang="en-GB" sz="2500" dirty="0" smtClean="0"/>
            </a:br>
            <a:r>
              <a:rPr lang="en-GB" sz="2500" dirty="0" smtClean="0"/>
              <a:t>ran away earlier,” said Bobby. “Not because </a:t>
            </a:r>
            <a:br>
              <a:rPr lang="en-GB" sz="2500" dirty="0" smtClean="0"/>
            </a:br>
            <a:r>
              <a:rPr lang="en-GB" sz="2500" dirty="0" smtClean="0"/>
              <a:t>she didn’t want to play with me;  - she was just being safe.”</a:t>
            </a:r>
          </a:p>
          <a:p>
            <a:pPr algn="r"/>
            <a:endParaRPr lang="en-GB" sz="2500" dirty="0" smtClean="0"/>
          </a:p>
          <a:p>
            <a:pPr algn="r"/>
            <a:r>
              <a:rPr lang="en-GB" sz="2500" dirty="0" smtClean="0"/>
              <a:t>“Yes, I think that’s it,” said Owl.</a:t>
            </a:r>
            <a:endParaRPr lang="en-GB" sz="25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771650" y="1155700"/>
            <a:ext cx="11666892" cy="8286228"/>
          </a:xfrm>
          <a:prstGeom prst="rect">
            <a:avLst/>
          </a:prstGeom>
          <a:blipFill>
            <a:blip r:embed="rId2" cstate="print"/>
            <a:stretch>
              <a:fillRect/>
            </a:stretch>
          </a:blipFill>
        </p:spPr>
        <p:txBody>
          <a:bodyPr wrap="square" lIns="0" tIns="0" rIns="0" bIns="0" rtlCol="0"/>
          <a:lstStyle/>
          <a:p>
            <a:endParaRPr/>
          </a:p>
        </p:txBody>
      </p:sp>
      <p:sp>
        <p:nvSpPr>
          <p:cNvPr id="4" name="Rectangle 3"/>
          <p:cNvSpPr/>
          <p:nvPr/>
        </p:nvSpPr>
        <p:spPr>
          <a:xfrm>
            <a:off x="1771650" y="1155700"/>
            <a:ext cx="6781800" cy="4047262"/>
          </a:xfrm>
          <a:prstGeom prst="rect">
            <a:avLst/>
          </a:prstGeom>
        </p:spPr>
        <p:txBody>
          <a:bodyPr wrap="square">
            <a:spAutoFit/>
          </a:bodyPr>
          <a:lstStyle/>
          <a:p>
            <a:r>
              <a:rPr lang="en-GB" sz="2500" dirty="0" smtClean="0"/>
              <a:t>“Third </a:t>
            </a:r>
            <a:r>
              <a:rPr lang="en-GB" sz="2500" dirty="0"/>
              <a:t>is </a:t>
            </a:r>
            <a:r>
              <a:rPr lang="en-GB" sz="3200" b="1" dirty="0"/>
              <a:t>Snouts</a:t>
            </a:r>
            <a:r>
              <a:rPr lang="en-GB" sz="2500" dirty="0"/>
              <a:t>! Now, I know it’s the hot and rainy season, but if you must be around others, make sure to wear a mask on your little </a:t>
            </a:r>
            <a:r>
              <a:rPr lang="en-GB" sz="2500" dirty="0" smtClean="0"/>
              <a:t>snout,” Owl said.</a:t>
            </a:r>
            <a:endParaRPr lang="en-GB" sz="2500" dirty="0"/>
          </a:p>
          <a:p>
            <a:endParaRPr lang="en-GB" sz="2500" dirty="0"/>
          </a:p>
          <a:p>
            <a:r>
              <a:rPr lang="en-GB" sz="2500" dirty="0" smtClean="0"/>
              <a:t>“If </a:t>
            </a:r>
            <a:r>
              <a:rPr lang="en-GB" sz="2500" dirty="0"/>
              <a:t>everyone does that, it’ll make it very hard  for the buggies to jump between animals. Remember to press the wire above your nose and pull it down under your chin. And after you’ve put it on nice and snug, don’t fiddle with it too much”</a:t>
            </a:r>
          </a:p>
        </p:txBody>
      </p:sp>
      <p:sp>
        <p:nvSpPr>
          <p:cNvPr id="5" name="Rectangle 4"/>
          <p:cNvSpPr/>
          <p:nvPr/>
        </p:nvSpPr>
        <p:spPr>
          <a:xfrm>
            <a:off x="8020050" y="5880100"/>
            <a:ext cx="6067425" cy="3277820"/>
          </a:xfrm>
          <a:prstGeom prst="rect">
            <a:avLst/>
          </a:prstGeom>
        </p:spPr>
        <p:txBody>
          <a:bodyPr wrap="square">
            <a:spAutoFit/>
          </a:bodyPr>
          <a:lstStyle/>
          <a:p>
            <a:r>
              <a:rPr lang="en-GB" sz="2500" dirty="0"/>
              <a:t>“And last is </a:t>
            </a:r>
            <a:r>
              <a:rPr lang="en-GB" sz="3200" b="1" dirty="0"/>
              <a:t>Spirits</a:t>
            </a:r>
            <a:r>
              <a:rPr lang="en-GB" sz="2500" dirty="0"/>
              <a:t>,” continued Owl. “Little baboons need to keep in good spirits, and that means staying happy </a:t>
            </a:r>
            <a:r>
              <a:rPr lang="en-GB" sz="2500" dirty="0" smtClean="0"/>
              <a:t>and </a:t>
            </a:r>
            <a:r>
              <a:rPr lang="en-GB" sz="2500" dirty="0"/>
              <a:t>healthy by eating your fruits and veggies, getting exercise, and getting enough sleep</a:t>
            </a:r>
            <a:r>
              <a:rPr lang="en-GB" sz="2500" dirty="0" smtClean="0"/>
              <a:t>.”</a:t>
            </a:r>
            <a:endParaRPr lang="en-GB" sz="2500" dirty="0"/>
          </a:p>
          <a:p>
            <a:endParaRPr lang="en-GB" sz="2500" dirty="0"/>
          </a:p>
          <a:p>
            <a:r>
              <a:rPr lang="en-GB" sz="2500" dirty="0" smtClean="0"/>
              <a:t>“Which </a:t>
            </a:r>
            <a:r>
              <a:rPr lang="en-GB" sz="2500" dirty="0"/>
              <a:t>reminds me— </a:t>
            </a:r>
            <a:r>
              <a:rPr lang="en-GB" sz="2500" i="1" dirty="0"/>
              <a:t>YAWN</a:t>
            </a:r>
            <a:r>
              <a:rPr lang="en-GB" sz="2500" dirty="0"/>
              <a:t>! It’s time for me to get back to bed.”</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19" name="Group 18"/>
          <p:cNvGrpSpPr/>
          <p:nvPr/>
        </p:nvGrpSpPr>
        <p:grpSpPr>
          <a:xfrm>
            <a:off x="0" y="3"/>
            <a:ext cx="15125700" cy="10692000"/>
            <a:chOff x="0" y="3"/>
            <a:chExt cx="15119985" cy="10692000"/>
          </a:xfrm>
        </p:grpSpPr>
        <p:sp>
          <p:nvSpPr>
            <p:cNvPr id="2" name="object 2"/>
            <p:cNvSpPr/>
            <p:nvPr/>
          </p:nvSpPr>
          <p:spPr>
            <a:xfrm>
              <a:off x="0" y="3"/>
              <a:ext cx="15119985" cy="10692000"/>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7667308" y="1348914"/>
              <a:ext cx="5105400" cy="3848100"/>
            </a:xfrm>
            <a:custGeom>
              <a:avLst/>
              <a:gdLst/>
              <a:ahLst/>
              <a:cxnLst/>
              <a:rect l="l" t="t" r="r" b="b"/>
              <a:pathLst>
                <a:path w="5105400" h="3848100">
                  <a:moveTo>
                    <a:pt x="0" y="3848100"/>
                  </a:moveTo>
                  <a:lnTo>
                    <a:pt x="5105400" y="3848100"/>
                  </a:lnTo>
                  <a:lnTo>
                    <a:pt x="5105400" y="0"/>
                  </a:lnTo>
                  <a:lnTo>
                    <a:pt x="0" y="0"/>
                  </a:lnTo>
                  <a:lnTo>
                    <a:pt x="0" y="3848100"/>
                  </a:lnTo>
                  <a:close/>
                </a:path>
              </a:pathLst>
            </a:custGeom>
            <a:solidFill>
              <a:srgbClr val="253358">
                <a:alpha val="58998"/>
              </a:srgbClr>
            </a:solidFill>
          </p:spPr>
          <p:txBody>
            <a:bodyPr wrap="square" lIns="0" tIns="0" rIns="0" bIns="0" rtlCol="0"/>
            <a:lstStyle/>
            <a:p>
              <a:endParaRPr/>
            </a:p>
          </p:txBody>
        </p:sp>
      </p:grpSp>
      <p:sp>
        <p:nvSpPr>
          <p:cNvPr id="4" name="object 4"/>
          <p:cNvSpPr/>
          <p:nvPr/>
        </p:nvSpPr>
        <p:spPr>
          <a:xfrm>
            <a:off x="0" y="510001"/>
            <a:ext cx="14761210" cy="10182225"/>
          </a:xfrm>
          <a:custGeom>
            <a:avLst/>
            <a:gdLst/>
            <a:ahLst/>
            <a:cxnLst/>
            <a:rect l="l" t="t" r="r" b="b"/>
            <a:pathLst>
              <a:path w="14761210" h="10182225">
                <a:moveTo>
                  <a:pt x="14751576" y="5353050"/>
                </a:moveTo>
                <a:lnTo>
                  <a:pt x="5521650" y="5353050"/>
                </a:lnTo>
                <a:lnTo>
                  <a:pt x="7560000" y="5791200"/>
                </a:lnTo>
                <a:lnTo>
                  <a:pt x="8077194" y="7200900"/>
                </a:lnTo>
                <a:lnTo>
                  <a:pt x="8534394" y="7543800"/>
                </a:lnTo>
                <a:lnTo>
                  <a:pt x="11789100" y="7772400"/>
                </a:lnTo>
                <a:lnTo>
                  <a:pt x="12432886" y="10182001"/>
                </a:lnTo>
                <a:lnTo>
                  <a:pt x="14742307" y="10182001"/>
                </a:lnTo>
                <a:lnTo>
                  <a:pt x="14751576" y="5353050"/>
                </a:lnTo>
                <a:close/>
              </a:path>
              <a:path w="14761210" h="10182225">
                <a:moveTo>
                  <a:pt x="0" y="1752600"/>
                </a:moveTo>
                <a:lnTo>
                  <a:pt x="0" y="7544777"/>
                </a:lnTo>
                <a:lnTo>
                  <a:pt x="3505194" y="5600700"/>
                </a:lnTo>
                <a:lnTo>
                  <a:pt x="5521650" y="5353050"/>
                </a:lnTo>
                <a:lnTo>
                  <a:pt x="14751576" y="5353050"/>
                </a:lnTo>
                <a:lnTo>
                  <a:pt x="14751978" y="5143500"/>
                </a:lnTo>
                <a:lnTo>
                  <a:pt x="9179250" y="5143500"/>
                </a:lnTo>
                <a:lnTo>
                  <a:pt x="6721800" y="4367403"/>
                </a:lnTo>
                <a:lnTo>
                  <a:pt x="6531300" y="2857500"/>
                </a:lnTo>
                <a:lnTo>
                  <a:pt x="1178250" y="1866900"/>
                </a:lnTo>
                <a:lnTo>
                  <a:pt x="0" y="1752600"/>
                </a:lnTo>
                <a:close/>
              </a:path>
              <a:path w="14761210" h="10182225">
                <a:moveTo>
                  <a:pt x="12496794" y="0"/>
                </a:moveTo>
                <a:lnTo>
                  <a:pt x="12246300" y="895350"/>
                </a:lnTo>
                <a:lnTo>
                  <a:pt x="13236900" y="990600"/>
                </a:lnTo>
                <a:lnTo>
                  <a:pt x="13106394" y="4908486"/>
                </a:lnTo>
                <a:lnTo>
                  <a:pt x="9884100" y="5128806"/>
                </a:lnTo>
                <a:lnTo>
                  <a:pt x="9179250" y="5143500"/>
                </a:lnTo>
                <a:lnTo>
                  <a:pt x="14751978" y="5143500"/>
                </a:lnTo>
                <a:lnTo>
                  <a:pt x="14760900" y="495300"/>
                </a:lnTo>
                <a:lnTo>
                  <a:pt x="12496794" y="0"/>
                </a:lnTo>
                <a:close/>
              </a:path>
            </a:pathLst>
          </a:custGeom>
          <a:solidFill>
            <a:srgbClr val="253358">
              <a:alpha val="36997"/>
            </a:srgbClr>
          </a:solidFill>
        </p:spPr>
        <p:txBody>
          <a:bodyPr wrap="square" lIns="0" tIns="0" rIns="0" bIns="0" rtlCol="0"/>
          <a:lstStyle/>
          <a:p>
            <a:endParaRPr/>
          </a:p>
        </p:txBody>
      </p:sp>
      <p:sp>
        <p:nvSpPr>
          <p:cNvPr id="10" name="object 10"/>
          <p:cNvSpPr txBox="1"/>
          <p:nvPr/>
        </p:nvSpPr>
        <p:spPr>
          <a:xfrm>
            <a:off x="8980170" y="2944833"/>
            <a:ext cx="4930140" cy="391160"/>
          </a:xfrm>
          <a:prstGeom prst="rect">
            <a:avLst/>
          </a:prstGeom>
        </p:spPr>
        <p:txBody>
          <a:bodyPr vert="horz" wrap="square" lIns="0" tIns="12700" rIns="0" bIns="0" rtlCol="0">
            <a:spAutoFit/>
          </a:bodyPr>
          <a:lstStyle/>
          <a:p>
            <a:pPr marL="12700">
              <a:lnSpc>
                <a:spcPct val="100000"/>
              </a:lnSpc>
              <a:spcBef>
                <a:spcPts val="100"/>
              </a:spcBef>
            </a:pPr>
            <a:r>
              <a:rPr sz="2400" b="0" dirty="0" smtClean="0">
                <a:solidFill>
                  <a:srgbClr val="FFFFFF"/>
                </a:solidFill>
                <a:latin typeface="Bookman Old Style"/>
                <a:cs typeface="Bookman Old Style"/>
              </a:rPr>
              <a:t>“</a:t>
            </a:r>
            <a:endParaRPr sz="2400" dirty="0">
              <a:latin typeface="Bookman Old Style"/>
              <a:cs typeface="Bookman Old Style"/>
            </a:endParaRPr>
          </a:p>
        </p:txBody>
      </p:sp>
      <p:sp>
        <p:nvSpPr>
          <p:cNvPr id="18" name="Rectangle 17"/>
          <p:cNvSpPr/>
          <p:nvPr/>
        </p:nvSpPr>
        <p:spPr>
          <a:xfrm>
            <a:off x="1024808" y="1842838"/>
            <a:ext cx="6434521" cy="3554819"/>
          </a:xfrm>
          <a:prstGeom prst="rect">
            <a:avLst/>
          </a:prstGeom>
        </p:spPr>
        <p:txBody>
          <a:bodyPr wrap="square">
            <a:spAutoFit/>
          </a:bodyPr>
          <a:lstStyle/>
          <a:p>
            <a:r>
              <a:rPr lang="en-GB" sz="2500" dirty="0" smtClean="0">
                <a:solidFill>
                  <a:schemeClr val="bg1"/>
                </a:solidFill>
              </a:rPr>
              <a:t>“</a:t>
            </a:r>
            <a:r>
              <a:rPr lang="en-GB" sz="2500" dirty="0">
                <a:solidFill>
                  <a:schemeClr val="bg1"/>
                </a:solidFill>
              </a:rPr>
              <a:t>But wait,” said Bobby. “What if I do get sick?”</a:t>
            </a:r>
          </a:p>
          <a:p>
            <a:endParaRPr lang="en-GB" sz="2500" dirty="0">
              <a:solidFill>
                <a:schemeClr val="bg1"/>
              </a:solidFill>
            </a:endParaRPr>
          </a:p>
          <a:p>
            <a:r>
              <a:rPr lang="en-GB" sz="2500" dirty="0">
                <a:solidFill>
                  <a:schemeClr val="bg1"/>
                </a:solidFill>
              </a:rPr>
              <a:t>“If you feel unwell, </a:t>
            </a:r>
            <a:r>
              <a:rPr lang="en-GB" sz="2500" dirty="0" err="1">
                <a:solidFill>
                  <a:schemeClr val="bg1"/>
                </a:solidFill>
              </a:rPr>
              <a:t>coughy</a:t>
            </a:r>
            <a:r>
              <a:rPr lang="en-GB" sz="2500" dirty="0">
                <a:solidFill>
                  <a:schemeClr val="bg1"/>
                </a:solidFill>
              </a:rPr>
              <a:t> or sneezy or </a:t>
            </a:r>
            <a:r>
              <a:rPr lang="en-GB" sz="2500" dirty="0" err="1">
                <a:solidFill>
                  <a:schemeClr val="bg1"/>
                </a:solidFill>
              </a:rPr>
              <a:t>fevery</a:t>
            </a:r>
            <a:r>
              <a:rPr lang="en-GB" sz="2500" dirty="0">
                <a:solidFill>
                  <a:schemeClr val="bg1"/>
                </a:solidFill>
              </a:rPr>
              <a:t>, the doctors and nurses of the forest will take good care of you</a:t>
            </a:r>
            <a:r>
              <a:rPr lang="en-GB" sz="2500" dirty="0" smtClean="0">
                <a:solidFill>
                  <a:schemeClr val="bg1"/>
                </a:solidFill>
              </a:rPr>
              <a:t>.“</a:t>
            </a:r>
          </a:p>
          <a:p>
            <a:endParaRPr lang="en-GB" sz="2500" dirty="0">
              <a:solidFill>
                <a:schemeClr val="bg1"/>
              </a:solidFill>
            </a:endParaRPr>
          </a:p>
          <a:p>
            <a:r>
              <a:rPr lang="en-US" sz="2500" dirty="0">
                <a:solidFill>
                  <a:schemeClr val="bg1"/>
                </a:solidFill>
              </a:rPr>
              <a:t>“And what about if I get bored?” sighed Bobby.</a:t>
            </a:r>
          </a:p>
          <a:p>
            <a:endParaRPr lang="en-US" sz="2500" dirty="0">
              <a:solidFill>
                <a:schemeClr val="bg1"/>
              </a:solidFill>
            </a:endParaRPr>
          </a:p>
          <a:p>
            <a:r>
              <a:rPr lang="en-US" sz="2500" dirty="0">
                <a:solidFill>
                  <a:schemeClr val="bg1"/>
                </a:solidFill>
              </a:rPr>
              <a:t>“Bored!?” replied Owl and looked truly in shock</a:t>
            </a:r>
            <a:r>
              <a:rPr lang="en-US" sz="2500" dirty="0" smtClean="0">
                <a:solidFill>
                  <a:schemeClr val="bg1"/>
                </a:solidFill>
              </a:rPr>
              <a:t>.</a:t>
            </a:r>
            <a:endParaRPr lang="en-GB" sz="2500" dirty="0">
              <a:solidFill>
                <a:schemeClr val="bg1"/>
              </a:solidFill>
            </a:endParaRPr>
          </a:p>
        </p:txBody>
      </p:sp>
      <p:sp>
        <p:nvSpPr>
          <p:cNvPr id="20" name="Rectangle 19"/>
          <p:cNvSpPr/>
          <p:nvPr/>
        </p:nvSpPr>
        <p:spPr>
          <a:xfrm>
            <a:off x="8425815" y="1842838"/>
            <a:ext cx="5457825" cy="5093702"/>
          </a:xfrm>
          <a:prstGeom prst="rect">
            <a:avLst/>
          </a:prstGeom>
        </p:spPr>
        <p:txBody>
          <a:bodyPr wrap="square">
            <a:spAutoFit/>
          </a:bodyPr>
          <a:lstStyle/>
          <a:p>
            <a:r>
              <a:rPr lang="en-GB" sz="2500" dirty="0">
                <a:solidFill>
                  <a:schemeClr val="bg1"/>
                </a:solidFill>
              </a:rPr>
              <a:t>"BORED!? But there are so many things you can still do: Make a fruit salad! Draw the biggest tree in the forest! Call a friend on your </a:t>
            </a:r>
            <a:r>
              <a:rPr lang="en-GB" sz="2500" dirty="0" err="1">
                <a:solidFill>
                  <a:schemeClr val="bg1"/>
                </a:solidFill>
              </a:rPr>
              <a:t>bananaphone</a:t>
            </a:r>
            <a:r>
              <a:rPr lang="en-GB" sz="2500" dirty="0">
                <a:solidFill>
                  <a:schemeClr val="bg1"/>
                </a:solidFill>
              </a:rPr>
              <a:t>! You can make a list of all the wonderful things you wouldn’t usually have time for and do those now!"</a:t>
            </a:r>
          </a:p>
          <a:p>
            <a:endParaRPr lang="en-GB" sz="2500" dirty="0">
              <a:solidFill>
                <a:schemeClr val="bg1"/>
              </a:solidFill>
            </a:endParaRPr>
          </a:p>
          <a:p>
            <a:r>
              <a:rPr lang="en-GB" sz="2500" dirty="0">
                <a:solidFill>
                  <a:schemeClr val="bg1"/>
                </a:solidFill>
              </a:rPr>
              <a:t>"Listen, I know it’s tough when the sun  is shining and there are so many trees  to climb, but you have to stay inside  until your family says it’s safe. Good  luck Bobby. And good night!”</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3"/>
            <a:ext cx="15125700" cy="10691999"/>
          </a:xfrm>
          <a:prstGeom prst="rect">
            <a:avLst/>
          </a:prstGeom>
          <a:blipFill>
            <a:blip r:embed="rId2" cstate="print"/>
            <a:stretch>
              <a:fillRect/>
            </a:stretch>
          </a:blipFill>
        </p:spPr>
        <p:txBody>
          <a:bodyPr wrap="square" lIns="0" tIns="0" rIns="0" bIns="0" rtlCol="0"/>
          <a:lstStyle/>
          <a:p>
            <a:endParaRPr dirty="0"/>
          </a:p>
        </p:txBody>
      </p:sp>
      <p:sp>
        <p:nvSpPr>
          <p:cNvPr id="3" name="object 3"/>
          <p:cNvSpPr/>
          <p:nvPr/>
        </p:nvSpPr>
        <p:spPr>
          <a:xfrm>
            <a:off x="2365044" y="881850"/>
            <a:ext cx="988060" cy="1905000"/>
          </a:xfrm>
          <a:custGeom>
            <a:avLst/>
            <a:gdLst/>
            <a:ahLst/>
            <a:cxnLst/>
            <a:rect l="l" t="t" r="r" b="b"/>
            <a:pathLst>
              <a:path w="988060" h="1905000">
                <a:moveTo>
                  <a:pt x="0" y="1905000"/>
                </a:moveTo>
                <a:lnTo>
                  <a:pt x="987755" y="1905000"/>
                </a:lnTo>
                <a:lnTo>
                  <a:pt x="987755" y="0"/>
                </a:lnTo>
                <a:lnTo>
                  <a:pt x="0" y="0"/>
                </a:lnTo>
                <a:lnTo>
                  <a:pt x="0" y="1905000"/>
                </a:lnTo>
                <a:close/>
              </a:path>
            </a:pathLst>
          </a:custGeom>
          <a:solidFill>
            <a:srgbClr val="FFFFFF">
              <a:alpha val="73999"/>
            </a:srgbClr>
          </a:solidFill>
        </p:spPr>
        <p:txBody>
          <a:bodyPr wrap="square" lIns="0" tIns="0" rIns="0" bIns="0" rtlCol="0"/>
          <a:lstStyle/>
          <a:p>
            <a:endParaRPr/>
          </a:p>
        </p:txBody>
      </p:sp>
      <p:sp>
        <p:nvSpPr>
          <p:cNvPr id="4" name="object 4"/>
          <p:cNvSpPr/>
          <p:nvPr/>
        </p:nvSpPr>
        <p:spPr>
          <a:xfrm>
            <a:off x="5578805" y="653250"/>
            <a:ext cx="988060" cy="1905000"/>
          </a:xfrm>
          <a:custGeom>
            <a:avLst/>
            <a:gdLst/>
            <a:ahLst/>
            <a:cxnLst/>
            <a:rect l="l" t="t" r="r" b="b"/>
            <a:pathLst>
              <a:path w="988059" h="1905000">
                <a:moveTo>
                  <a:pt x="0" y="1905000"/>
                </a:moveTo>
                <a:lnTo>
                  <a:pt x="987755" y="1905000"/>
                </a:lnTo>
                <a:lnTo>
                  <a:pt x="987755" y="0"/>
                </a:lnTo>
                <a:lnTo>
                  <a:pt x="0" y="0"/>
                </a:lnTo>
                <a:lnTo>
                  <a:pt x="0" y="1905000"/>
                </a:lnTo>
                <a:close/>
              </a:path>
            </a:pathLst>
          </a:custGeom>
          <a:solidFill>
            <a:srgbClr val="FFFFFF">
              <a:alpha val="51998"/>
            </a:srgbClr>
          </a:solidFill>
        </p:spPr>
        <p:txBody>
          <a:bodyPr wrap="square" lIns="0" tIns="0" rIns="0" bIns="0" rtlCol="0"/>
          <a:lstStyle/>
          <a:p>
            <a:endParaRPr/>
          </a:p>
        </p:txBody>
      </p:sp>
      <p:sp>
        <p:nvSpPr>
          <p:cNvPr id="6" name="Rectangle 5"/>
          <p:cNvSpPr/>
          <p:nvPr/>
        </p:nvSpPr>
        <p:spPr>
          <a:xfrm>
            <a:off x="514350" y="494048"/>
            <a:ext cx="14097000" cy="1631216"/>
          </a:xfrm>
          <a:prstGeom prst="rect">
            <a:avLst/>
          </a:prstGeom>
        </p:spPr>
        <p:txBody>
          <a:bodyPr wrap="square">
            <a:spAutoFit/>
          </a:bodyPr>
          <a:lstStyle/>
          <a:p>
            <a:r>
              <a:rPr lang="en-GB" sz="2500" dirty="0" smtClean="0"/>
              <a:t>“Wait! But what if it’s not safe for a long time?” hesitated Bobby.</a:t>
            </a:r>
          </a:p>
          <a:p>
            <a:endParaRPr lang="en-GB" sz="2500" dirty="0" smtClean="0"/>
          </a:p>
          <a:p>
            <a:r>
              <a:rPr lang="en-GB" sz="2500" dirty="0" smtClean="0"/>
              <a:t>Old Owl picked up a brush and started painting on the tree, he drew Bobby, his mama and his papa, and all his animal friends together. They were laughing and having a jolly time.</a:t>
            </a:r>
            <a:endParaRPr lang="en-GB" sz="2500" dirty="0"/>
          </a:p>
        </p:txBody>
      </p:sp>
      <p:sp>
        <p:nvSpPr>
          <p:cNvPr id="7" name="Rectangle 6"/>
          <p:cNvSpPr/>
          <p:nvPr/>
        </p:nvSpPr>
        <p:spPr>
          <a:xfrm>
            <a:off x="6880618" y="2566187"/>
            <a:ext cx="4717568" cy="3554819"/>
          </a:xfrm>
          <a:prstGeom prst="rect">
            <a:avLst/>
          </a:prstGeom>
        </p:spPr>
        <p:txBody>
          <a:bodyPr wrap="square">
            <a:spAutoFit/>
          </a:bodyPr>
          <a:lstStyle/>
          <a:p>
            <a:r>
              <a:rPr lang="en-GB" sz="2500" dirty="0"/>
              <a:t>Then with his nimble talons, Old Owl carved the painting out of the wall and handed it to Bobby.</a:t>
            </a:r>
          </a:p>
          <a:p>
            <a:endParaRPr lang="en-GB" sz="2500" dirty="0"/>
          </a:p>
          <a:p>
            <a:r>
              <a:rPr lang="en-GB" sz="2500" dirty="0"/>
              <a:t>“Bobby, I’ve been around </a:t>
            </a:r>
            <a:r>
              <a:rPr lang="en-GB" sz="2500" dirty="0" smtClean="0"/>
              <a:t/>
            </a:r>
            <a:br>
              <a:rPr lang="en-GB" sz="2500" dirty="0" smtClean="0"/>
            </a:br>
            <a:r>
              <a:rPr lang="en-GB" sz="2500" dirty="0" smtClean="0"/>
              <a:t>for </a:t>
            </a:r>
            <a:r>
              <a:rPr lang="en-GB" sz="2500" dirty="0"/>
              <a:t>a long time, and I’ve </a:t>
            </a:r>
            <a:r>
              <a:rPr lang="en-GB" sz="2500" dirty="0" smtClean="0"/>
              <a:t/>
            </a:r>
            <a:br>
              <a:rPr lang="en-GB" sz="2500" dirty="0" smtClean="0"/>
            </a:br>
            <a:r>
              <a:rPr lang="en-GB" sz="2500" dirty="0" smtClean="0"/>
              <a:t>seen buggies </a:t>
            </a:r>
            <a:r>
              <a:rPr lang="en-GB" sz="2500" dirty="0"/>
              <a:t>come </a:t>
            </a:r>
            <a:r>
              <a:rPr lang="en-GB" sz="2500" dirty="0" smtClean="0"/>
              <a:t/>
            </a:r>
            <a:br>
              <a:rPr lang="en-GB" sz="2500" dirty="0" smtClean="0"/>
            </a:br>
            <a:r>
              <a:rPr lang="en-GB" sz="2500" dirty="0" smtClean="0"/>
              <a:t>and go</a:t>
            </a:r>
            <a:r>
              <a:rPr lang="en-GB" sz="2500" dirty="0"/>
              <a:t>.</a:t>
            </a:r>
          </a:p>
          <a:p>
            <a:endParaRPr lang="en-GB" sz="2500" dirty="0"/>
          </a:p>
        </p:txBody>
      </p:sp>
      <p:sp>
        <p:nvSpPr>
          <p:cNvPr id="8" name="Rectangle 7"/>
          <p:cNvSpPr/>
          <p:nvPr/>
        </p:nvSpPr>
        <p:spPr>
          <a:xfrm>
            <a:off x="4552950" y="7099300"/>
            <a:ext cx="3200400" cy="3170099"/>
          </a:xfrm>
          <a:prstGeom prst="rect">
            <a:avLst/>
          </a:prstGeom>
        </p:spPr>
        <p:txBody>
          <a:bodyPr wrap="square">
            <a:spAutoFit/>
          </a:bodyPr>
          <a:lstStyle/>
          <a:p>
            <a:r>
              <a:rPr lang="en-GB" sz="2500" dirty="0"/>
              <a:t>They never last forever. So, when you feel sad or scared, look at this picture and remember that your family will always be there for you, and that better days are sure to come.”</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p:cNvSpPr/>
          <p:nvPr/>
        </p:nvSpPr>
        <p:spPr>
          <a:xfrm>
            <a:off x="2754313" y="2374900"/>
            <a:ext cx="10410825" cy="2015936"/>
          </a:xfrm>
          <a:prstGeom prst="rect">
            <a:avLst/>
          </a:prstGeom>
        </p:spPr>
        <p:txBody>
          <a:bodyPr wrap="square">
            <a:spAutoFit/>
          </a:bodyPr>
          <a:lstStyle/>
          <a:p>
            <a:r>
              <a:rPr lang="en-GB" sz="2500" dirty="0"/>
              <a:t>And with that, Old Owl went back into his hollow and back to sleep.</a:t>
            </a:r>
          </a:p>
          <a:p>
            <a:endParaRPr lang="en-GB" sz="2500" dirty="0"/>
          </a:p>
          <a:p>
            <a:r>
              <a:rPr lang="en-GB" sz="2500" dirty="0"/>
              <a:t>Soon after, Auntie Baboon climbed back into their tree laden with treats from the market. She had bought all of Bobby’s favourite snacks! There were fresh </a:t>
            </a:r>
            <a:r>
              <a:rPr lang="en-GB" sz="2500" dirty="0" smtClean="0"/>
              <a:t>colourful </a:t>
            </a:r>
            <a:r>
              <a:rPr lang="en-GB" sz="2500" dirty="0"/>
              <a:t>fruits, steamed buns and cake (all banana </a:t>
            </a:r>
            <a:r>
              <a:rPr lang="en-GB" sz="2500" dirty="0" smtClean="0"/>
              <a:t>flavour, </a:t>
            </a:r>
            <a:r>
              <a:rPr lang="en-GB" sz="2500" dirty="0"/>
              <a:t>of course).</a:t>
            </a:r>
          </a:p>
        </p:txBody>
      </p:sp>
      <p:pic>
        <p:nvPicPr>
          <p:cNvPr id="6" name="Picture 5"/>
          <p:cNvPicPr>
            <a:picLocks noChangeAspect="1"/>
          </p:cNvPicPr>
          <p:nvPr/>
        </p:nvPicPr>
        <p:blipFill>
          <a:blip r:embed="rId2"/>
          <a:stretch>
            <a:fillRect/>
          </a:stretch>
        </p:blipFill>
        <p:spPr>
          <a:xfrm rot="3261221">
            <a:off x="8406515" y="4920905"/>
            <a:ext cx="3728084" cy="4232366"/>
          </a:xfrm>
          <a:prstGeom prst="rect">
            <a:avLst/>
          </a:prstGeom>
        </p:spPr>
      </p:pic>
      <p:sp>
        <p:nvSpPr>
          <p:cNvPr id="2" name="object 2"/>
          <p:cNvSpPr/>
          <p:nvPr/>
        </p:nvSpPr>
        <p:spPr>
          <a:xfrm>
            <a:off x="3219450" y="5127242"/>
            <a:ext cx="5060952" cy="3520053"/>
          </a:xfrm>
          <a:prstGeom prst="rect">
            <a:avLst/>
          </a:prstGeom>
          <a:blipFill>
            <a:blip r:embed="rId3" cstate="print"/>
            <a:stretch>
              <a:fillRect/>
            </a:stretch>
          </a:blipFill>
        </p:spPr>
        <p:txBody>
          <a:bodyPr wrap="square" lIns="0" tIns="0" rIns="0" bIns="0" rtlCol="0"/>
          <a:lstStyle/>
          <a:p>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5119985" cy="9357193"/>
          </a:xfrm>
          <a:prstGeom prst="rect">
            <a:avLst/>
          </a:prstGeom>
          <a:blipFill>
            <a:blip r:embed="rId2" cstate="print"/>
            <a:stretch>
              <a:fillRect/>
            </a:stretch>
          </a:blipFill>
        </p:spPr>
        <p:txBody>
          <a:bodyPr wrap="square" lIns="0" tIns="0" rIns="0" bIns="0" rtlCol="0"/>
          <a:lstStyle/>
          <a:p>
            <a:endParaRPr/>
          </a:p>
        </p:txBody>
      </p:sp>
      <p:sp>
        <p:nvSpPr>
          <p:cNvPr id="3" name="object 3"/>
          <p:cNvSpPr txBox="1"/>
          <p:nvPr/>
        </p:nvSpPr>
        <p:spPr>
          <a:xfrm>
            <a:off x="6162552" y="7535818"/>
            <a:ext cx="8623300" cy="382156"/>
          </a:xfrm>
          <a:prstGeom prst="rect">
            <a:avLst/>
          </a:prstGeom>
        </p:spPr>
        <p:txBody>
          <a:bodyPr vert="horz" wrap="square" lIns="0" tIns="12700" rIns="0" bIns="0" rtlCol="0">
            <a:spAutoFit/>
          </a:bodyPr>
          <a:lstStyle/>
          <a:p>
            <a:pPr marL="6451600" marR="58419" indent="354965">
              <a:lnSpc>
                <a:spcPct val="100000"/>
              </a:lnSpc>
              <a:spcBef>
                <a:spcPts val="100"/>
              </a:spcBef>
            </a:pPr>
            <a:endParaRPr sz="2400" dirty="0">
              <a:latin typeface="Bookman Old Style"/>
              <a:cs typeface="Bookman Old Style"/>
            </a:endParaRPr>
          </a:p>
        </p:txBody>
      </p:sp>
      <p:sp>
        <p:nvSpPr>
          <p:cNvPr id="4" name="Rectangle 3"/>
          <p:cNvSpPr/>
          <p:nvPr/>
        </p:nvSpPr>
        <p:spPr>
          <a:xfrm>
            <a:off x="781050" y="9080500"/>
            <a:ext cx="14004802" cy="861774"/>
          </a:xfrm>
          <a:prstGeom prst="rect">
            <a:avLst/>
          </a:prstGeom>
        </p:spPr>
        <p:txBody>
          <a:bodyPr wrap="square">
            <a:spAutoFit/>
          </a:bodyPr>
          <a:lstStyle/>
          <a:p>
            <a:r>
              <a:rPr lang="en-GB" sz="2500" dirty="0"/>
              <a:t>The little </a:t>
            </a:r>
            <a:r>
              <a:rPr lang="en-GB" sz="2500" dirty="0" smtClean="0"/>
              <a:t>Baboon </a:t>
            </a:r>
            <a:r>
              <a:rPr lang="en-GB" sz="2500" dirty="0"/>
              <a:t>family shared the food together and had a little party, just the four of them</a:t>
            </a:r>
            <a:r>
              <a:rPr lang="en-GB" sz="2500" dirty="0" smtClean="0"/>
              <a:t>. Bobby </a:t>
            </a:r>
            <a:r>
              <a:rPr lang="en-GB" sz="2500" dirty="0"/>
              <a:t>Baboon told Mama and Papa and Auntie Baboon all that he’d learned, and he didn’t feel so afraid anymore.</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77050" y="8089900"/>
            <a:ext cx="1500650" cy="528638"/>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75142" y="5540327"/>
            <a:ext cx="1101908" cy="1212819"/>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58476" y="5651338"/>
            <a:ext cx="990796" cy="990796"/>
          </a:xfrm>
          <a:prstGeom prst="rect">
            <a:avLst/>
          </a:prstGeom>
        </p:spPr>
      </p:pic>
      <p:sp>
        <p:nvSpPr>
          <p:cNvPr id="6" name="Rectangle 5"/>
          <p:cNvSpPr/>
          <p:nvPr/>
        </p:nvSpPr>
        <p:spPr>
          <a:xfrm>
            <a:off x="2470570" y="8964223"/>
            <a:ext cx="10313609" cy="1200329"/>
          </a:xfrm>
          <a:prstGeom prst="rect">
            <a:avLst/>
          </a:prstGeom>
        </p:spPr>
        <p:txBody>
          <a:bodyPr wrap="square">
            <a:spAutoFit/>
          </a:bodyPr>
          <a:lstStyle/>
          <a:p>
            <a:pPr algn="ctr"/>
            <a:r>
              <a:rPr lang="en-GB" b="1" dirty="0"/>
              <a:t>CC-BY-NC-SA: </a:t>
            </a:r>
            <a:r>
              <a:rPr lang="en-GB" b="1" dirty="0" smtClean="0"/>
              <a:t>Attribution-Non </a:t>
            </a:r>
            <a:r>
              <a:rPr lang="en-GB" b="1" dirty="0"/>
              <a:t>Commercial-Share </a:t>
            </a:r>
            <a:r>
              <a:rPr lang="en-GB" b="1" dirty="0" smtClean="0"/>
              <a:t>Alike (2020)</a:t>
            </a:r>
            <a:r>
              <a:rPr lang="en-GB" dirty="0"/>
              <a:t/>
            </a:r>
            <a:br>
              <a:rPr lang="en-GB" dirty="0"/>
            </a:br>
            <a:r>
              <a:rPr lang="en-GB" dirty="0"/>
              <a:t>This license lets others remix, adapt, and build upon “Bobby Baboon and the Invisible Buggy” non-commercially, as long as you credit </a:t>
            </a:r>
            <a:r>
              <a:rPr lang="en-GB" dirty="0" smtClean="0"/>
              <a:t>us – as above - </a:t>
            </a:r>
            <a:r>
              <a:rPr lang="en-GB" dirty="0"/>
              <a:t>and license any new creations under the identical terms.</a:t>
            </a:r>
          </a:p>
          <a:p>
            <a:pPr algn="ctr"/>
            <a:endParaRPr lang="en-GB" dirty="0"/>
          </a:p>
        </p:txBody>
      </p:sp>
      <p:sp>
        <p:nvSpPr>
          <p:cNvPr id="8" name="Rectangle 7"/>
          <p:cNvSpPr/>
          <p:nvPr/>
        </p:nvSpPr>
        <p:spPr>
          <a:xfrm>
            <a:off x="3290286" y="7080039"/>
            <a:ext cx="8505826" cy="707886"/>
          </a:xfrm>
          <a:prstGeom prst="rect">
            <a:avLst/>
          </a:prstGeom>
        </p:spPr>
        <p:txBody>
          <a:bodyPr wrap="square">
            <a:spAutoFit/>
          </a:bodyPr>
          <a:lstStyle/>
          <a:p>
            <a:pPr algn="ctr"/>
            <a:r>
              <a:rPr lang="en-GB" sz="2000" b="1" dirty="0"/>
              <a:t>Written by Kitty N. Wong with Daniel </a:t>
            </a:r>
            <a:r>
              <a:rPr lang="en-GB" sz="2000" b="1" dirty="0" err="1"/>
              <a:t>Levia</a:t>
            </a:r>
            <a:r>
              <a:rPr lang="en-GB" sz="2000" b="1" dirty="0"/>
              <a:t> and a foreword </a:t>
            </a:r>
            <a:r>
              <a:rPr lang="en-GB" sz="2000" b="1" dirty="0" smtClean="0"/>
              <a:t>by </a:t>
            </a:r>
            <a:r>
              <a:rPr lang="en-GB" sz="2000" b="1" dirty="0"/>
              <a:t>Rachel Winston</a:t>
            </a:r>
            <a:r>
              <a:rPr lang="en-GB" sz="2000" b="1" dirty="0" smtClean="0"/>
              <a:t>. Illustrations </a:t>
            </a:r>
            <a:r>
              <a:rPr lang="en-GB" sz="2000" b="1" dirty="0"/>
              <a:t>by Kitty N. Wong</a:t>
            </a:r>
            <a:r>
              <a:rPr lang="en-GB" sz="2000" b="1" dirty="0" smtClean="0"/>
              <a:t>. Commissioned by Hong Kong Free Press.</a:t>
            </a:r>
            <a:endParaRPr lang="en-GB" sz="2000" b="1" dirty="0"/>
          </a:p>
        </p:txBody>
      </p:sp>
      <p:pic>
        <p:nvPicPr>
          <p:cNvPr id="13" name="Picture 12"/>
          <p:cNvPicPr>
            <a:picLocks noChangeAspect="1"/>
          </p:cNvPicPr>
          <p:nvPr/>
        </p:nvPicPr>
        <p:blipFill>
          <a:blip r:embed="rId5"/>
          <a:stretch>
            <a:fillRect/>
          </a:stretch>
        </p:blipFill>
        <p:spPr>
          <a:xfrm>
            <a:off x="8049272" y="5531603"/>
            <a:ext cx="1522256" cy="1274705"/>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1238250" y="1076960"/>
            <a:ext cx="6324600" cy="8679299"/>
          </a:xfrm>
          <a:prstGeom prst="rect">
            <a:avLst/>
          </a:prstGeom>
          <a:noFill/>
        </p:spPr>
        <p:txBody>
          <a:bodyPr wrap="square" rtlCol="0">
            <a:spAutoFit/>
          </a:bodyPr>
          <a:lstStyle/>
          <a:p>
            <a:r>
              <a:rPr lang="en-HK" sz="4000" b="1" dirty="0" smtClean="0"/>
              <a:t>Letter to Parents</a:t>
            </a:r>
          </a:p>
          <a:p>
            <a:endParaRPr lang="en-HK" dirty="0" smtClean="0"/>
          </a:p>
          <a:p>
            <a:r>
              <a:rPr lang="en-HK" dirty="0" smtClean="0"/>
              <a:t>When going through difficult times, parents often wonder and worry, </a:t>
            </a:r>
            <a:r>
              <a:rPr lang="en-HK" dirty="0" smtClean="0"/>
              <a:t>“What </a:t>
            </a:r>
            <a:r>
              <a:rPr lang="en-HK" dirty="0" smtClean="0"/>
              <a:t>will be the impact of this on my child? How can I stop them from being traumatised?”</a:t>
            </a:r>
          </a:p>
          <a:p>
            <a:endParaRPr lang="en-HK" dirty="0" smtClean="0"/>
          </a:p>
          <a:p>
            <a:r>
              <a:rPr lang="en-HK" dirty="0" smtClean="0"/>
              <a:t>Kitty N. Wong sought to produce a simple child friendly book to help reduce the traumatic impact of the recent pandemic upon children. Together with the experienced teacher and author Daniel Levia, we set out to make this happen.</a:t>
            </a:r>
          </a:p>
          <a:p>
            <a:endParaRPr lang="en-HK" dirty="0" smtClean="0"/>
          </a:p>
          <a:p>
            <a:r>
              <a:rPr lang="en-HK" dirty="0" smtClean="0"/>
              <a:t>While the personal impact of the Covid-19 pandemic will vary, there is a common thread we are all experiencing; uncertainty. When we feel uncertain for prolonged periods of time it can set off feelings of fear and helplessness. It is hard for us to stay grounded but if we are lucky we may have learnt our own strategies for coping from the past that we can now draw upon. With limited life experience, and brains that are still developing, children depend upon us (their network of safe people) to lean upon. You are your child’s most important resource!</a:t>
            </a:r>
          </a:p>
          <a:p>
            <a:endParaRPr lang="en-HK" dirty="0" smtClean="0"/>
          </a:p>
          <a:p>
            <a:r>
              <a:rPr lang="en-HK" dirty="0" smtClean="0"/>
              <a:t>Two very useful strategies for building your child’s resilience are storytelling and fostering personal connection. Stories help children to make sense of their experiences and help them to recognise their own feelings, as well as the feelings of others. Feeling connected to our significant others is so important for regulating big emotions and having space to problem solve challenges in our daily lives. Snuggling up with your child to read this book ticks both of these resilience building boxes!</a:t>
            </a:r>
            <a:br>
              <a:rPr lang="en-HK" dirty="0" smtClean="0"/>
            </a:br>
            <a:endParaRPr lang="en-HK" dirty="0"/>
          </a:p>
        </p:txBody>
      </p:sp>
      <p:sp>
        <p:nvSpPr>
          <p:cNvPr id="4" name="Rectangle 3"/>
          <p:cNvSpPr/>
          <p:nvPr/>
        </p:nvSpPr>
        <p:spPr>
          <a:xfrm>
            <a:off x="7791450" y="1308100"/>
            <a:ext cx="6324600" cy="8679299"/>
          </a:xfrm>
          <a:prstGeom prst="rect">
            <a:avLst/>
          </a:prstGeom>
        </p:spPr>
        <p:txBody>
          <a:bodyPr wrap="square">
            <a:spAutoFit/>
          </a:bodyPr>
          <a:lstStyle/>
          <a:p>
            <a:r>
              <a:rPr lang="en-US" dirty="0"/>
              <a:t>“Bobby Baboon and the </a:t>
            </a:r>
            <a:r>
              <a:rPr lang="en-US" dirty="0" smtClean="0"/>
              <a:t>Invisible Buggies</a:t>
            </a:r>
            <a:r>
              <a:rPr lang="en-US" dirty="0"/>
              <a:t>” is a heartfelt, hopeful and empowering story set in Asia. Bobby’s story aims to help your child make sense of the pandemic and of the many feelings that may have come up as a result.</a:t>
            </a:r>
          </a:p>
          <a:p>
            <a:endParaRPr lang="en-US" dirty="0"/>
          </a:p>
          <a:p>
            <a:r>
              <a:rPr lang="en-US" dirty="0"/>
              <a:t>Bobby goes on an educational journey with Owl, releases his feelings and comes into a more empowered position. With the use of the reminder phrase PASS (Paws, Arms, Snouts &amp; Spirits) helping your child to feel more empowered too.</a:t>
            </a:r>
            <a:br>
              <a:rPr lang="en-US" dirty="0"/>
            </a:br>
            <a:endParaRPr lang="en-US" dirty="0"/>
          </a:p>
          <a:p>
            <a:r>
              <a:rPr lang="en-US" dirty="0"/>
              <a:t>Lastly, Owl holds a hopeful picture of the future while acknowledging the current challenges and difficult emotions. May we all try to embody this wise owl and hold the space for our children’s emotions (however imperfectly). Of course this is not always possible and we too as adults need to seek out our own support systems at those times.</a:t>
            </a:r>
            <a:br>
              <a:rPr lang="en-US" dirty="0"/>
            </a:br>
            <a:endParaRPr lang="en-US" dirty="0"/>
          </a:p>
          <a:p>
            <a:r>
              <a:rPr lang="en-US" dirty="0"/>
              <a:t>Bobby’s story is an inspirational tale of how he was able to turn around his feelings of despair into hope. Through connection and with support he innovates new ways to play with and feel closer to his friends.</a:t>
            </a:r>
          </a:p>
          <a:p>
            <a:r>
              <a:rPr lang="en-US" dirty="0"/>
              <a:t/>
            </a:r>
            <a:br>
              <a:rPr lang="en-US" dirty="0"/>
            </a:br>
            <a:r>
              <a:rPr lang="en-US" dirty="0"/>
              <a:t>We hope that this book provides an opportunity for emotional connection for your child, as well as acting as a springboard for you as parents to have meaningful and productive conversations about this health crisis.</a:t>
            </a:r>
          </a:p>
          <a:p>
            <a:r>
              <a:rPr lang="en-US" dirty="0"/>
              <a:t/>
            </a:r>
            <a:br>
              <a:rPr lang="en-US" dirty="0"/>
            </a:br>
            <a:r>
              <a:rPr lang="en-US" b="1" dirty="0" smtClean="0"/>
              <a:t>Rachel </a:t>
            </a:r>
            <a:r>
              <a:rPr lang="en-US" b="1" dirty="0"/>
              <a:t>Winston</a:t>
            </a:r>
          </a:p>
          <a:p>
            <a:r>
              <a:rPr lang="en-US" i="1" dirty="0"/>
              <a:t>Registered Play &amp; Creative Arts </a:t>
            </a:r>
            <a:r>
              <a:rPr lang="en-US" i="1" dirty="0" smtClean="0"/>
              <a:t>Therapist in Hong Kong</a:t>
            </a:r>
            <a:r>
              <a:rPr lang="en-US" i="1" dirty="0" smtClean="0"/>
              <a:t/>
            </a:r>
            <a:br>
              <a:rPr lang="en-US" i="1" dirty="0" smtClean="0"/>
            </a:br>
            <a:r>
              <a:rPr lang="en-US" dirty="0" smtClean="0"/>
              <a:t>fullcupplaytherapy.com</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3"/>
            <a:ext cx="15125700" cy="10692000"/>
          </a:xfrm>
          <a:prstGeom prst="rect">
            <a:avLst/>
          </a:prstGeom>
          <a:blipFill>
            <a:blip r:embed="rId2" cstate="print"/>
            <a:stretch>
              <a:fillRect/>
            </a:stretch>
          </a:blipFill>
        </p:spPr>
        <p:txBody>
          <a:bodyPr wrap="square" lIns="0" tIns="0" rIns="0" bIns="0" rtlCol="0"/>
          <a:lstStyle/>
          <a:p>
            <a:endParaRPr/>
          </a:p>
        </p:txBody>
      </p:sp>
      <p:sp>
        <p:nvSpPr>
          <p:cNvPr id="4" name="Rectangle 3"/>
          <p:cNvSpPr/>
          <p:nvPr/>
        </p:nvSpPr>
        <p:spPr>
          <a:xfrm>
            <a:off x="7105650" y="6642100"/>
            <a:ext cx="7562850" cy="3554819"/>
          </a:xfrm>
          <a:prstGeom prst="rect">
            <a:avLst/>
          </a:prstGeom>
        </p:spPr>
        <p:txBody>
          <a:bodyPr>
            <a:spAutoFit/>
          </a:bodyPr>
          <a:lstStyle/>
          <a:p>
            <a:pPr algn="r"/>
            <a:r>
              <a:rPr lang="en-GB" sz="2500" dirty="0" smtClean="0"/>
              <a:t>Bobby Baboon </a:t>
            </a:r>
            <a:r>
              <a:rPr lang="en-GB" sz="2500" dirty="0"/>
              <a:t>lived in</a:t>
            </a:r>
          </a:p>
          <a:p>
            <a:pPr algn="r"/>
            <a:r>
              <a:rPr lang="en-GB" sz="2500" dirty="0"/>
              <a:t>a great big </a:t>
            </a:r>
            <a:r>
              <a:rPr lang="en-GB" sz="2500" dirty="0" smtClean="0"/>
              <a:t>rainforest community</a:t>
            </a:r>
            <a:r>
              <a:rPr lang="en-GB" sz="2500" dirty="0"/>
              <a:t>, </a:t>
            </a:r>
            <a:r>
              <a:rPr lang="en-GB" sz="2500" dirty="0" smtClean="0"/>
              <a:t/>
            </a:r>
            <a:br>
              <a:rPr lang="en-GB" sz="2500" dirty="0" smtClean="0"/>
            </a:br>
            <a:r>
              <a:rPr lang="en-GB" sz="2500" dirty="0" smtClean="0"/>
              <a:t>full of tall trees </a:t>
            </a:r>
            <a:r>
              <a:rPr lang="en-GB" sz="2500" dirty="0"/>
              <a:t>and many animals.</a:t>
            </a:r>
          </a:p>
          <a:p>
            <a:pPr algn="r"/>
            <a:r>
              <a:rPr lang="en-GB" sz="2500" dirty="0"/>
              <a:t>The animals ran shops </a:t>
            </a:r>
            <a:r>
              <a:rPr lang="en-GB" sz="2500" dirty="0" smtClean="0"/>
              <a:t>and markets</a:t>
            </a:r>
            <a:r>
              <a:rPr lang="en-GB" sz="2500" dirty="0"/>
              <a:t>, schools </a:t>
            </a:r>
            <a:r>
              <a:rPr lang="en-GB" sz="2500" dirty="0" smtClean="0"/>
              <a:t/>
            </a:r>
            <a:br>
              <a:rPr lang="en-GB" sz="2500" dirty="0" smtClean="0"/>
            </a:br>
            <a:r>
              <a:rPr lang="en-GB" sz="2500" dirty="0" smtClean="0"/>
              <a:t>and businesses - they </a:t>
            </a:r>
            <a:r>
              <a:rPr lang="en-GB" sz="2500" dirty="0"/>
              <a:t>all </a:t>
            </a:r>
            <a:r>
              <a:rPr lang="en-GB" sz="2500" dirty="0" smtClean="0"/>
              <a:t>mingled </a:t>
            </a:r>
            <a:r>
              <a:rPr lang="en-GB" sz="2500" dirty="0"/>
              <a:t>together freely.</a:t>
            </a:r>
          </a:p>
          <a:p>
            <a:pPr algn="r"/>
            <a:endParaRPr lang="en-GB" sz="2500" dirty="0"/>
          </a:p>
          <a:p>
            <a:pPr algn="r"/>
            <a:r>
              <a:rPr lang="en-GB" sz="2500" dirty="0"/>
              <a:t>Usually, the forest was crowded and busy </a:t>
            </a:r>
            <a:r>
              <a:rPr lang="en-GB" sz="2500" dirty="0" smtClean="0"/>
              <a:t>with </a:t>
            </a:r>
            <a:r>
              <a:rPr lang="en-GB" sz="2500" dirty="0"/>
              <a:t>forest creatures going to and from work and school</a:t>
            </a:r>
            <a:r>
              <a:rPr lang="en-GB" sz="2500" dirty="0" smtClean="0"/>
              <a:t>.</a:t>
            </a:r>
            <a:br>
              <a:rPr lang="en-GB" sz="2500" dirty="0" smtClean="0"/>
            </a:br>
            <a:r>
              <a:rPr lang="en-GB" sz="2500" dirty="0" smtClean="0"/>
              <a:t>But </a:t>
            </a:r>
            <a:r>
              <a:rPr lang="en-GB" sz="2500" dirty="0"/>
              <a:t>today, something seemed very different.</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4469817"/>
            <a:ext cx="15125700" cy="6222184"/>
          </a:xfrm>
          <a:prstGeom prst="rect">
            <a:avLst/>
          </a:prstGeom>
          <a:blipFill>
            <a:blip r:embed="rId2" cstate="print"/>
            <a:stretch>
              <a:fillRect/>
            </a:stretch>
          </a:blipFill>
        </p:spPr>
        <p:txBody>
          <a:bodyPr wrap="square" lIns="0" tIns="0" rIns="0" bIns="0" rtlCol="0"/>
          <a:lstStyle/>
          <a:p>
            <a:endParaRPr/>
          </a:p>
        </p:txBody>
      </p:sp>
      <p:sp>
        <p:nvSpPr>
          <p:cNvPr id="5" name="Rectangle 4"/>
          <p:cNvSpPr/>
          <p:nvPr/>
        </p:nvSpPr>
        <p:spPr>
          <a:xfrm>
            <a:off x="6191250" y="1231900"/>
            <a:ext cx="7391400" cy="3939540"/>
          </a:xfrm>
          <a:prstGeom prst="rect">
            <a:avLst/>
          </a:prstGeom>
        </p:spPr>
        <p:txBody>
          <a:bodyPr wrap="square">
            <a:spAutoFit/>
          </a:bodyPr>
          <a:lstStyle/>
          <a:p>
            <a:r>
              <a:rPr lang="en-GB" sz="2500" dirty="0"/>
              <a:t>Bobby Baboon slid down the tree trunk to his friend Polly Porcupine’s house and asked if she wanted to play.</a:t>
            </a:r>
          </a:p>
          <a:p>
            <a:endParaRPr lang="en-GB" sz="2500" dirty="0"/>
          </a:p>
          <a:p>
            <a:r>
              <a:rPr lang="en-GB" sz="2500" dirty="0"/>
              <a:t>But Polly just scurried away, until only her fluffy brown tail could be  seen. She said, “not today! My mama said I can’t!”</a:t>
            </a:r>
          </a:p>
          <a:p>
            <a:endParaRPr lang="en-GB" sz="2500" dirty="0"/>
          </a:p>
          <a:p>
            <a:r>
              <a:rPr lang="en-GB" sz="2500" dirty="0"/>
              <a:t>“I brought banana bubble tea!” said Bobby, but Polly only pricked up her quills.</a:t>
            </a:r>
          </a:p>
          <a:p>
            <a:endParaRPr lang="en-GB" sz="25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8705850" cy="10692003"/>
          </a:xfrm>
          <a:prstGeom prst="rect">
            <a:avLst/>
          </a:prstGeom>
          <a:blipFill>
            <a:blip r:embed="rId2" cstate="print"/>
            <a:stretch>
              <a:fillRect/>
            </a:stretch>
          </a:blipFill>
        </p:spPr>
        <p:txBody>
          <a:bodyPr wrap="square" lIns="0" tIns="0" rIns="0" bIns="0" rtlCol="0"/>
          <a:lstStyle/>
          <a:p>
            <a:endParaRPr/>
          </a:p>
        </p:txBody>
      </p:sp>
      <p:sp>
        <p:nvSpPr>
          <p:cNvPr id="4" name="Rectangle 3"/>
          <p:cNvSpPr/>
          <p:nvPr/>
        </p:nvSpPr>
        <p:spPr>
          <a:xfrm>
            <a:off x="9163050" y="1003300"/>
            <a:ext cx="5257800" cy="8940909"/>
          </a:xfrm>
          <a:prstGeom prst="rect">
            <a:avLst/>
          </a:prstGeom>
        </p:spPr>
        <p:txBody>
          <a:bodyPr wrap="square">
            <a:spAutoFit/>
          </a:bodyPr>
          <a:lstStyle/>
          <a:p>
            <a:r>
              <a:rPr lang="en-GB" sz="2500" dirty="0"/>
              <a:t>Feeling left out, Bobby Baboon </a:t>
            </a:r>
            <a:r>
              <a:rPr lang="en-GB" sz="2500" dirty="0" smtClean="0"/>
              <a:t>went </a:t>
            </a:r>
            <a:r>
              <a:rPr lang="en-GB" sz="2500" dirty="0"/>
              <a:t>to Mama Baboon and asked if they could walk to school together like </a:t>
            </a:r>
            <a:r>
              <a:rPr lang="en-GB" sz="2500" dirty="0" smtClean="0"/>
              <a:t>they usually </a:t>
            </a:r>
            <a:r>
              <a:rPr lang="en-GB" sz="2500" dirty="0"/>
              <a:t>did.</a:t>
            </a:r>
          </a:p>
          <a:p>
            <a:endParaRPr lang="en-GB" sz="2500" dirty="0"/>
          </a:p>
          <a:p>
            <a:r>
              <a:rPr lang="en-GB" sz="2500" dirty="0"/>
              <a:t>But Mama Baboon explained to him  that a new </a:t>
            </a:r>
            <a:r>
              <a:rPr lang="en-GB" sz="2500" b="1" dirty="0"/>
              <a:t>invisible buggy </a:t>
            </a:r>
            <a:r>
              <a:rPr lang="en-GB" sz="2500" dirty="0"/>
              <a:t>had been  discovered in the rainforest, and if it  landed on your nose or mouth it could  make you very sick, and you could  cough and feel terrible and awfully hot.</a:t>
            </a:r>
          </a:p>
          <a:p>
            <a:endParaRPr lang="en-GB" sz="2500" dirty="0"/>
          </a:p>
          <a:p>
            <a:r>
              <a:rPr lang="en-GB" sz="2500" dirty="0"/>
              <a:t>So that’s why, to be safe, most of the  animals had to stay inside.</a:t>
            </a:r>
          </a:p>
          <a:p>
            <a:endParaRPr lang="en-GB" sz="2500" dirty="0"/>
          </a:p>
          <a:p>
            <a:r>
              <a:rPr lang="en-GB" sz="2500" dirty="0"/>
              <a:t>“Hmm, things certainly feel different!”  thought Bobby Baboon, and he </a:t>
            </a:r>
            <a:r>
              <a:rPr lang="en-GB" sz="2500" dirty="0" smtClean="0"/>
              <a:t>did NOT </a:t>
            </a:r>
            <a:r>
              <a:rPr lang="en-GB" sz="2500" dirty="0"/>
              <a:t>like the change. He felt confused  and frustrated. He felt angry and  restless, and most of all – </a:t>
            </a:r>
            <a:r>
              <a:rPr lang="en-GB" sz="2500" b="1" dirty="0"/>
              <a:t>SO VERY BORED.</a:t>
            </a:r>
          </a:p>
          <a:p>
            <a:endParaRPr lang="en-GB" sz="2500" dirty="0"/>
          </a:p>
          <a:p>
            <a:endParaRPr lang="en-GB" sz="25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3"/>
            <a:ext cx="15125700" cy="10692000"/>
          </a:xfrm>
          <a:prstGeom prst="rect">
            <a:avLst/>
          </a:prstGeom>
          <a:blipFill>
            <a:blip r:embed="rId2" cstate="print"/>
            <a:stretch>
              <a:fillRect/>
            </a:stretch>
          </a:blipFill>
        </p:spPr>
        <p:txBody>
          <a:bodyPr wrap="square" lIns="0" tIns="0" rIns="0" bIns="0" rtlCol="0"/>
          <a:lstStyle/>
          <a:p>
            <a:endParaRPr/>
          </a:p>
        </p:txBody>
      </p:sp>
      <p:sp>
        <p:nvSpPr>
          <p:cNvPr id="4" name="Rectangle 3"/>
          <p:cNvSpPr/>
          <p:nvPr/>
        </p:nvSpPr>
        <p:spPr>
          <a:xfrm>
            <a:off x="933450" y="774700"/>
            <a:ext cx="5715000" cy="8556188"/>
          </a:xfrm>
          <a:prstGeom prst="rect">
            <a:avLst/>
          </a:prstGeom>
        </p:spPr>
        <p:txBody>
          <a:bodyPr wrap="square">
            <a:spAutoFit/>
          </a:bodyPr>
          <a:lstStyle/>
          <a:p>
            <a:r>
              <a:rPr lang="en-GB" sz="2500" dirty="0"/>
              <a:t>It went on like this for days and then weeks. Some days, Bobby felt lucky to be resting in his family’s beautiful tree, but other days he felt trapped and helpless. One  day, he started to cry.</a:t>
            </a:r>
          </a:p>
          <a:p>
            <a:endParaRPr lang="en-GB" sz="2500" dirty="0"/>
          </a:p>
          <a:p>
            <a:r>
              <a:rPr lang="en-GB" sz="2500" dirty="0"/>
              <a:t>“</a:t>
            </a:r>
            <a:r>
              <a:rPr lang="en-GB" sz="2500" i="1" dirty="0" err="1"/>
              <a:t>WHO’s</a:t>
            </a:r>
            <a:r>
              <a:rPr lang="en-GB" sz="2500" i="1" dirty="0"/>
              <a:t> making all that noise</a:t>
            </a:r>
            <a:r>
              <a:rPr lang="en-GB" sz="2500" dirty="0"/>
              <a:t>?” called a voice from above.</a:t>
            </a:r>
          </a:p>
          <a:p>
            <a:endParaRPr lang="en-GB" sz="2500" dirty="0"/>
          </a:p>
          <a:p>
            <a:r>
              <a:rPr lang="en-GB" sz="2500" dirty="0"/>
              <a:t>Oh! He had forgotten! There was </a:t>
            </a:r>
            <a:r>
              <a:rPr lang="en-GB" sz="2500" dirty="0" smtClean="0"/>
              <a:t>someone </a:t>
            </a:r>
            <a:r>
              <a:rPr lang="en-GB" sz="2500" dirty="0"/>
              <a:t>else living in his tree, the bird who worked the night shift, named Old Owl.</a:t>
            </a:r>
          </a:p>
          <a:p>
            <a:endParaRPr lang="en-GB" sz="2500" dirty="0"/>
          </a:p>
          <a:p>
            <a:r>
              <a:rPr lang="en-GB" sz="2500" dirty="0"/>
              <a:t>“I’m sorry I disturbed you!” sniffled Bobby. “I just felt SO sad.”</a:t>
            </a:r>
          </a:p>
          <a:p>
            <a:endParaRPr lang="en-GB" sz="2500" dirty="0"/>
          </a:p>
          <a:p>
            <a:r>
              <a:rPr lang="en-GB" sz="2500" dirty="0"/>
              <a:t>Old Owl was a kind and patient bird, and asked Bobby Baboon what was worrying  him.</a:t>
            </a:r>
          </a:p>
          <a:p>
            <a:endParaRPr lang="en-GB" sz="2500" dirty="0"/>
          </a:p>
          <a:p>
            <a:r>
              <a:rPr lang="en-GB" sz="2500" dirty="0"/>
              <a:t>“It’s these new invisible buggies... It’s pretty scary.”</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3"/>
            <a:ext cx="15125700" cy="10691999"/>
          </a:xfrm>
          <a:prstGeom prst="rect">
            <a:avLst/>
          </a:prstGeom>
          <a:blipFill>
            <a:blip r:embed="rId2" cstate="print"/>
            <a:stretch>
              <a:fillRect/>
            </a:stretch>
          </a:blipFill>
        </p:spPr>
        <p:txBody>
          <a:bodyPr wrap="square" lIns="0" tIns="0" rIns="0" bIns="0" rtlCol="0"/>
          <a:lstStyle/>
          <a:p>
            <a:endParaRPr/>
          </a:p>
        </p:txBody>
      </p:sp>
      <p:sp>
        <p:nvSpPr>
          <p:cNvPr id="6" name="Rectangle 5"/>
          <p:cNvSpPr/>
          <p:nvPr/>
        </p:nvSpPr>
        <p:spPr>
          <a:xfrm>
            <a:off x="1009650" y="1287134"/>
            <a:ext cx="7562850" cy="1631216"/>
          </a:xfrm>
          <a:prstGeom prst="rect">
            <a:avLst/>
          </a:prstGeom>
        </p:spPr>
        <p:txBody>
          <a:bodyPr>
            <a:spAutoFit/>
          </a:bodyPr>
          <a:lstStyle/>
          <a:p>
            <a:r>
              <a:rPr lang="en-GB" sz="2500" dirty="0"/>
              <a:t>“Hmm... Maybe you wouldn’t feel as scared if you knew what it looked like.” said Old Owl, and he led Bobby Baboon inside the tree to show him a strange little contraption.</a:t>
            </a:r>
          </a:p>
        </p:txBody>
      </p:sp>
      <p:sp>
        <p:nvSpPr>
          <p:cNvPr id="7" name="Rectangle 6"/>
          <p:cNvSpPr/>
          <p:nvPr/>
        </p:nvSpPr>
        <p:spPr>
          <a:xfrm>
            <a:off x="8020050" y="5575300"/>
            <a:ext cx="6400800" cy="4493538"/>
          </a:xfrm>
          <a:prstGeom prst="rect">
            <a:avLst/>
          </a:prstGeom>
        </p:spPr>
        <p:txBody>
          <a:bodyPr wrap="square">
            <a:spAutoFit/>
          </a:bodyPr>
          <a:lstStyle/>
          <a:p>
            <a:r>
              <a:rPr lang="en-GB" sz="2500" dirty="0"/>
              <a:t>“This is called a microscope. It lets us look at tiny things we couldn’t otherwise see” he explained. The two of them squinted down the long glass lens and saw something purple wriggling inside.</a:t>
            </a:r>
          </a:p>
          <a:p>
            <a:endParaRPr lang="en-GB" sz="2500" dirty="0"/>
          </a:p>
          <a:p>
            <a:r>
              <a:rPr lang="en-GB" sz="2500" dirty="0"/>
              <a:t>“</a:t>
            </a:r>
            <a:r>
              <a:rPr lang="en-GB" sz="2500" dirty="0" err="1"/>
              <a:t>Wha</a:t>
            </a:r>
            <a:r>
              <a:rPr lang="en-GB" sz="2500" dirty="0"/>
              <a:t>!” yelled Bobby, jumping back.</a:t>
            </a:r>
          </a:p>
          <a:p>
            <a:endParaRPr lang="en-GB" sz="2500" dirty="0"/>
          </a:p>
          <a:p>
            <a:r>
              <a:rPr lang="en-GB" sz="2500" dirty="0"/>
              <a:t>“That’s the buggy there, it sure is small but it’s been causing a lot of trouble in our rainforest, and beyond!” said Old Owl.</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457200" y="938106"/>
            <a:ext cx="5494028" cy="8118149"/>
          </a:xfrm>
          <a:prstGeom prst="rect">
            <a:avLst/>
          </a:prstGeom>
          <a:blipFill>
            <a:blip r:embed="rId2" cstate="print"/>
            <a:stretch>
              <a:fillRect/>
            </a:stretch>
          </a:blipFill>
        </p:spPr>
        <p:txBody>
          <a:bodyPr wrap="square" lIns="0" tIns="0" rIns="0" bIns="0" rtlCol="0"/>
          <a:lstStyle/>
          <a:p>
            <a:endParaRPr/>
          </a:p>
        </p:txBody>
      </p:sp>
      <p:sp>
        <p:nvSpPr>
          <p:cNvPr id="4" name="Rectangle 3"/>
          <p:cNvSpPr/>
          <p:nvPr/>
        </p:nvSpPr>
        <p:spPr>
          <a:xfrm>
            <a:off x="6800850" y="938106"/>
            <a:ext cx="7391400" cy="8771632"/>
          </a:xfrm>
          <a:prstGeom prst="rect">
            <a:avLst/>
          </a:prstGeom>
        </p:spPr>
        <p:txBody>
          <a:bodyPr wrap="square">
            <a:spAutoFit/>
          </a:bodyPr>
          <a:lstStyle/>
          <a:p>
            <a:r>
              <a:rPr lang="en-GB" sz="2500" dirty="0"/>
              <a:t>“But if that’s the buggy, and it’s too small to even see, how am I going to stay safe and keep it away</a:t>
            </a:r>
            <a:r>
              <a:rPr lang="en-GB" sz="2500" dirty="0" smtClean="0"/>
              <a:t>?” </a:t>
            </a:r>
            <a:r>
              <a:rPr lang="en-GB" sz="2500" dirty="0"/>
              <a:t>cried Bobby.</a:t>
            </a:r>
          </a:p>
          <a:p>
            <a:endParaRPr lang="en-GB" sz="2500" dirty="0"/>
          </a:p>
          <a:p>
            <a:r>
              <a:rPr lang="en-GB" sz="2500" dirty="0"/>
              <a:t>“It’s ok to feel worried and scared,” replied Owl. “We can’t completely stop the buggies, but there ARE some things we can do to keep ourselves safe. </a:t>
            </a:r>
            <a:r>
              <a:rPr lang="en-GB" sz="2500" dirty="0" smtClean="0"/>
              <a:t>If </a:t>
            </a:r>
            <a:r>
              <a:rPr lang="en-GB" sz="2500" dirty="0"/>
              <a:t>you can remember </a:t>
            </a:r>
            <a:r>
              <a:rPr lang="en-GB" sz="3200" b="1" dirty="0"/>
              <a:t>Paws, Arms, Snouts</a:t>
            </a:r>
            <a:r>
              <a:rPr lang="en-GB" sz="2500" b="1" dirty="0"/>
              <a:t>, </a:t>
            </a:r>
            <a:r>
              <a:rPr lang="en-GB" sz="2500" dirty="0"/>
              <a:t>and</a:t>
            </a:r>
            <a:r>
              <a:rPr lang="en-GB" sz="2500" b="1" dirty="0"/>
              <a:t> </a:t>
            </a:r>
            <a:r>
              <a:rPr lang="en-GB" sz="3200" b="1" dirty="0"/>
              <a:t>Spirits</a:t>
            </a:r>
            <a:r>
              <a:rPr lang="en-GB" sz="2500" dirty="0"/>
              <a:t>, then the </a:t>
            </a:r>
            <a:r>
              <a:rPr lang="en-GB" sz="2500" dirty="0" smtClean="0"/>
              <a:t>virus </a:t>
            </a:r>
            <a:r>
              <a:rPr lang="en-GB" sz="2500" dirty="0"/>
              <a:t>will likely </a:t>
            </a:r>
            <a:r>
              <a:rPr lang="en-GB" sz="2500" b="1" dirty="0"/>
              <a:t>PASS</a:t>
            </a:r>
            <a:r>
              <a:rPr lang="en-GB" sz="2500" dirty="0"/>
              <a:t> you by.</a:t>
            </a:r>
          </a:p>
          <a:p>
            <a:endParaRPr lang="en-GB" sz="2500" dirty="0"/>
          </a:p>
          <a:p>
            <a:r>
              <a:rPr lang="en-GB" sz="2500" dirty="0"/>
              <a:t>“First, </a:t>
            </a:r>
            <a:r>
              <a:rPr lang="en-GB" sz="3200" b="1" dirty="0"/>
              <a:t>Paws</a:t>
            </a:r>
            <a:r>
              <a:rPr lang="en-GB" sz="2500" dirty="0"/>
              <a:t>! Did you know the buggies absolutely detest clean little paws? They can’t hang out on them for long, so you should always make sure to </a:t>
            </a:r>
            <a:r>
              <a:rPr lang="en-GB" sz="2500" dirty="0" smtClean="0"/>
              <a:t>wash </a:t>
            </a:r>
            <a:r>
              <a:rPr lang="en-GB" sz="2500" dirty="0"/>
              <a:t>your paws with soap and water for at least 20 seconds.</a:t>
            </a:r>
          </a:p>
          <a:p>
            <a:endParaRPr lang="en-GB" sz="2500" dirty="0"/>
          </a:p>
          <a:p>
            <a:r>
              <a:rPr lang="en-GB" sz="2500" dirty="0"/>
              <a:t>You can sing a song if that’s more fun! And especially remember to wash them before eating, after going to the toilet, or coming home.”</a:t>
            </a:r>
          </a:p>
          <a:p>
            <a:endParaRPr lang="en-GB" sz="2500" dirty="0"/>
          </a:p>
          <a:p>
            <a:r>
              <a:rPr lang="en-GB" sz="2500" dirty="0"/>
              <a:t>“I think I’ll sing </a:t>
            </a:r>
            <a:r>
              <a:rPr lang="en-GB" sz="2500" i="1" dirty="0"/>
              <a:t>Happy Banana To Me</a:t>
            </a:r>
            <a:r>
              <a:rPr lang="en-GB" sz="2500" dirty="0"/>
              <a:t>!” said Bobby. </a:t>
            </a:r>
            <a:r>
              <a:rPr lang="en-GB" sz="2500" dirty="0" smtClean="0"/>
              <a:t/>
            </a:r>
            <a:br>
              <a:rPr lang="en-GB" sz="2500" dirty="0" smtClean="0"/>
            </a:br>
            <a:r>
              <a:rPr lang="en-GB" sz="2500" dirty="0" smtClean="0"/>
              <a:t/>
            </a:r>
            <a:br>
              <a:rPr lang="en-GB" sz="2500" dirty="0" smtClean="0"/>
            </a:br>
            <a:r>
              <a:rPr lang="en-GB" sz="2500" dirty="0" smtClean="0"/>
              <a:t>“</a:t>
            </a:r>
            <a:r>
              <a:rPr lang="en-GB" sz="2500" dirty="0" err="1"/>
              <a:t>Haha</a:t>
            </a:r>
            <a:r>
              <a:rPr lang="en-GB" sz="2500" dirty="0"/>
              <a:t>! That’s a good one!” Owl continued.</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00"/>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574</TotalTime>
  <Words>1643</Words>
  <Application>Microsoft Office PowerPoint</Application>
  <PresentationFormat>Custom</PresentationFormat>
  <Paragraphs>97</Paragraphs>
  <Slides>15</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15</vt:i4>
      </vt:variant>
    </vt:vector>
  </HeadingPairs>
  <TitlesOfParts>
    <vt:vector size="18" baseType="lpstr">
      <vt:lpstr>Bookman Old Style</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Tom</dc:creator>
  <cp:lastModifiedBy>Tom</cp:lastModifiedBy>
  <cp:revision>18</cp:revision>
  <dcterms:created xsi:type="dcterms:W3CDTF">2020-07-14T05:59:33Z</dcterms:created>
  <dcterms:modified xsi:type="dcterms:W3CDTF">2020-08-04T07:42:42Z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2020-07-13T00:00:00Z</vt:filetime>
  </property>
  <property fmtid="{D5CDD505-2E9C-101B-9397-08002B2CF9AE}" pid="3" name="Creator">
    <vt:lpwstr>Adobe InDesign CC 2015 (Macintosh)</vt:lpwstr>
  </property>
  <property fmtid="{D5CDD505-2E9C-101B-9397-08002B2CF9AE}" pid="4" name="LastSaved">
    <vt:filetime>2020-07-14T00:00:00Z</vt:filetime>
  </property>
</Properties>
</file>